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400" r:id="rId2"/>
    <p:sldId id="401" r:id="rId3"/>
    <p:sldId id="430" r:id="rId4"/>
    <p:sldId id="402" r:id="rId5"/>
    <p:sldId id="425" r:id="rId6"/>
    <p:sldId id="444" r:id="rId7"/>
    <p:sldId id="424" r:id="rId8"/>
    <p:sldId id="443" r:id="rId9"/>
    <p:sldId id="442" r:id="rId10"/>
    <p:sldId id="403" r:id="rId11"/>
    <p:sldId id="404" r:id="rId12"/>
    <p:sldId id="405" r:id="rId13"/>
    <p:sldId id="431" r:id="rId14"/>
    <p:sldId id="441" r:id="rId15"/>
    <p:sldId id="406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40" r:id="rId24"/>
    <p:sldId id="439" r:id="rId25"/>
    <p:sldId id="263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078"/>
    <a:srgbClr val="B71817"/>
    <a:srgbClr val="007E00"/>
    <a:srgbClr val="F7F7F6"/>
    <a:srgbClr val="B13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8" autoAdjust="0"/>
    <p:restoredTop sz="83383" autoAdjust="0"/>
  </p:normalViewPr>
  <p:slideViewPr>
    <p:cSldViewPr snapToGrid="0" snapToObjects="1" showGuides="1">
      <p:cViewPr varScale="1">
        <p:scale>
          <a:sx n="94" d="100"/>
          <a:sy n="94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6CC58-1A4F-1E41-9C0B-5F1B4D3992BA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B1739-4C7E-BD41-B554-BF1485E2C6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57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506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205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3237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1702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6365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381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3392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90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7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055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70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910800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975" y="198772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solidFill>
                  <a:srgbClr val="556078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535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74269"/>
            <a:ext cx="4765183" cy="2862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14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108629"/>
            <a:ext cx="5708144" cy="912879"/>
          </a:xfr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905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521" y="402697"/>
            <a:ext cx="1021433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제모 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521" y="1091626"/>
            <a:ext cx="5365571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en-US" altLang="ko-KR" dirty="0"/>
              <a:t>Header 2  </a:t>
            </a: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930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5" r:id="rId6"/>
    <p:sldLayoutId id="2147483663" r:id="rId7"/>
    <p:sldLayoutId id="2147483662" r:id="rId8"/>
    <p:sldLayoutId id="2147483650" r:id="rId9"/>
    <p:sldLayoutId id="2147483651" r:id="rId10"/>
    <p:sldLayoutId id="2147483652" r:id="rId11"/>
    <p:sldLayoutId id="2147483653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microsoft.com/ko-kr/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1070" y="43533"/>
            <a:ext cx="248978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마이크로소프트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계정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E77F06-F323-654A-BBE3-941B5AB3DD7D}"/>
              </a:ext>
            </a:extLst>
          </p:cNvPr>
          <p:cNvSpPr txBox="1"/>
          <p:nvPr/>
        </p:nvSpPr>
        <p:spPr>
          <a:xfrm>
            <a:off x="2969706" y="5957192"/>
            <a:ext cx="6545951" cy="702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마이크로소프트 홈페이지</a:t>
            </a:r>
            <a:r>
              <a:rPr lang="en-US" altLang="ko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" altLang="ko-Kore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2"/>
              </a:rPr>
              <a:t>https://www.microsoft.com/ko-kr</a:t>
            </a:r>
            <a:r>
              <a:rPr lang="en-US" altLang="ko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2"/>
              </a:rPr>
              <a:t>/</a:t>
            </a:r>
            <a:r>
              <a:rPr lang="en" altLang="ko-Kore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접속한 뒤</a:t>
            </a:r>
            <a:r>
              <a:rPr lang="en-US" altLang="ko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오른쪽 상단의 아이콘을 눌러주세요</a:t>
            </a:r>
            <a:r>
              <a:rPr lang="en-US" altLang="ko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28992" y="3433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마이크로소프트는 하나의 계정으로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애저를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포함한 </a:t>
            </a:r>
            <a:b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마이크로소프트의 모든 서비스를 이용할 수 있습니다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EECFAE-759F-FA4A-8FB9-7DC02FEB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42" y="1736495"/>
            <a:ext cx="6839315" cy="417099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9009029" y="2000781"/>
            <a:ext cx="330575" cy="309640"/>
          </a:xfrm>
          <a:prstGeom prst="rect">
            <a:avLst/>
          </a:prstGeom>
          <a:noFill/>
          <a:ln w="38100">
            <a:solidFill>
              <a:srgbClr val="B71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3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70E8DA-D30E-A242-8D06-2B506910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95" y="702025"/>
            <a:ext cx="8943009" cy="545395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B8EC4A-17B1-D64D-8511-C526372B7E08}"/>
              </a:ext>
            </a:extLst>
          </p:cNvPr>
          <p:cNvSpPr/>
          <p:nvPr/>
        </p:nvSpPr>
        <p:spPr>
          <a:xfrm>
            <a:off x="5383788" y="3477638"/>
            <a:ext cx="916671" cy="309640"/>
          </a:xfrm>
          <a:prstGeom prst="rect">
            <a:avLst/>
          </a:prstGeom>
          <a:noFill/>
          <a:ln w="50800">
            <a:solidFill>
              <a:srgbClr val="B71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CE68D-2F4D-7F4B-81BA-6B86C825212F}"/>
              </a:ext>
            </a:extLst>
          </p:cNvPr>
          <p:cNvSpPr txBox="1"/>
          <p:nvPr/>
        </p:nvSpPr>
        <p:spPr>
          <a:xfrm>
            <a:off x="1515415" y="383059"/>
            <a:ext cx="5341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마이크로소프트 계정을 생성하기 위해 표시된 버튼을 클릭합니다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51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182C1AD-3EF9-AF48-AFCA-DE86FA25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85" y="682747"/>
            <a:ext cx="8974619" cy="547322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4D092F-CB13-824B-9F60-A7A157505CF4}"/>
              </a:ext>
            </a:extLst>
          </p:cNvPr>
          <p:cNvSpPr/>
          <p:nvPr/>
        </p:nvSpPr>
        <p:spPr>
          <a:xfrm>
            <a:off x="6699592" y="4285152"/>
            <a:ext cx="1034670" cy="337655"/>
          </a:xfrm>
          <a:prstGeom prst="rect">
            <a:avLst/>
          </a:prstGeom>
          <a:noFill/>
          <a:ln w="50800">
            <a:solidFill>
              <a:srgbClr val="B71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09761-ACF2-A449-B0D2-6A3C6C969970}"/>
              </a:ext>
            </a:extLst>
          </p:cNvPr>
          <p:cNvSpPr txBox="1"/>
          <p:nvPr/>
        </p:nvSpPr>
        <p:spPr>
          <a:xfrm>
            <a:off x="1532238" y="370703"/>
            <a:ext cx="5453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계정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생성에 </a:t>
            </a:r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사용할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메일 주소를 입력하고 다음 버튼을 눌러줍니다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0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FF26A2-1E7D-824A-B304-82A37A492031}"/>
              </a:ext>
            </a:extLst>
          </p:cNvPr>
          <p:cNvSpPr txBox="1"/>
          <p:nvPr/>
        </p:nvSpPr>
        <p:spPr>
          <a:xfrm>
            <a:off x="1596292" y="314159"/>
            <a:ext cx="627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앞서 입력한 메일 주소를 확인하고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메일로 전송된 인증 코드를 입력해줍니다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l"/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이후 이름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생년월일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암호 등을 입력해 회원 가입을 완료합니다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33240C-C6E4-B24A-9273-358CB386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92" y="868271"/>
            <a:ext cx="8999416" cy="548835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DEB804-726B-A145-A0EA-93271EE49F20}"/>
              </a:ext>
            </a:extLst>
          </p:cNvPr>
          <p:cNvSpPr/>
          <p:nvPr/>
        </p:nvSpPr>
        <p:spPr>
          <a:xfrm>
            <a:off x="4411361" y="2870886"/>
            <a:ext cx="1532237" cy="181232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이메일 주소</a:t>
            </a:r>
            <a:endParaRPr kumimoji="1" lang="ko-Kore-KR" altLang="en-US" sz="1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D905F2-ED3E-EF40-9BC7-EEDB9799DE6B}"/>
              </a:ext>
            </a:extLst>
          </p:cNvPr>
          <p:cNvSpPr/>
          <p:nvPr/>
        </p:nvSpPr>
        <p:spPr>
          <a:xfrm>
            <a:off x="4653733" y="2145178"/>
            <a:ext cx="1532237" cy="181232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이메일 주소</a:t>
            </a:r>
            <a:endParaRPr kumimoji="1" lang="ko-Kore-KR" altLang="en-US" sz="1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33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72749" y="2998113"/>
            <a:ext cx="68627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애저</a:t>
            </a:r>
            <a:r>
              <a:rPr lang="ko-KR" altLang="en-US" sz="5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랩과 </a:t>
            </a:r>
            <a:r>
              <a:rPr lang="ko-KR" altLang="en-US" sz="5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가상머신</a:t>
            </a:r>
            <a:r>
              <a:rPr lang="ko-KR" altLang="en-US" sz="5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랩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32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3223386" y="236545"/>
            <a:ext cx="8698077" cy="1087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kumimoji="1"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59687" y="503284"/>
            <a:ext cx="22990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랩에 등록하기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39CFE0-5EEF-9048-B02D-25ECF5E7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06" y="2231702"/>
            <a:ext cx="4333875" cy="364807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F7AE05-4BA0-2846-A51D-3933EF10D5E0}"/>
              </a:ext>
            </a:extLst>
          </p:cNvPr>
          <p:cNvSpPr/>
          <p:nvPr/>
        </p:nvSpPr>
        <p:spPr>
          <a:xfrm>
            <a:off x="530254" y="2424205"/>
            <a:ext cx="50084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랩에 등록을 클릭 후 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Microsoft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회원가입된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아이디로 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F25F11-C035-CF4B-A284-2F97B7422E91}"/>
              </a:ext>
            </a:extLst>
          </p:cNvPr>
          <p:cNvSpPr/>
          <p:nvPr/>
        </p:nvSpPr>
        <p:spPr>
          <a:xfrm>
            <a:off x="7603331" y="3429000"/>
            <a:ext cx="3694138" cy="38485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602300D-F46B-0E4E-88BC-3663D76D2C57}"/>
              </a:ext>
            </a:extLst>
          </p:cNvPr>
          <p:cNvSpPr/>
          <p:nvPr/>
        </p:nvSpPr>
        <p:spPr>
          <a:xfrm>
            <a:off x="6483302" y="3890486"/>
            <a:ext cx="482225" cy="4377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EA0E9A-FAF3-9E40-B133-104490C84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4" y="2925671"/>
            <a:ext cx="5686425" cy="214312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212FB-CA55-914E-A561-EB6F2B894383}"/>
              </a:ext>
            </a:extLst>
          </p:cNvPr>
          <p:cNvSpPr/>
          <p:nvPr/>
        </p:nvSpPr>
        <p:spPr>
          <a:xfrm>
            <a:off x="3235719" y="642537"/>
            <a:ext cx="6386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랩에 등록을 클릭 후 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Microsoft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회원가입 된 아이디로 로그인합니다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62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3223386" y="236545"/>
            <a:ext cx="8698077" cy="1087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kumimoji="1"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2954" y="503284"/>
            <a:ext cx="18357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로그인하기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CC15E5-A101-204D-9A58-B6579811C7AA}"/>
              </a:ext>
            </a:extLst>
          </p:cNvPr>
          <p:cNvSpPr/>
          <p:nvPr/>
        </p:nvSpPr>
        <p:spPr>
          <a:xfrm>
            <a:off x="3223386" y="627148"/>
            <a:ext cx="4152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완료 시 본인 확인 메일을 인증합니다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0B88D3-00FB-184E-845B-9F86633C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0" y="2576441"/>
            <a:ext cx="6752530" cy="297285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37C8A1-06B7-9644-B478-AE3C9CC65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85" y="2576441"/>
            <a:ext cx="3205884" cy="297285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오른쪽 화살표 9">
            <a:extLst>
              <a:ext uri="{FF2B5EF4-FFF2-40B4-BE49-F238E27FC236}">
                <a16:creationId xmlns:a16="http://schemas.microsoft.com/office/drawing/2014/main" id="{42A3365E-15BA-4972-A173-B0662FDFF8E0}"/>
              </a:ext>
            </a:extLst>
          </p:cNvPr>
          <p:cNvSpPr/>
          <p:nvPr/>
        </p:nvSpPr>
        <p:spPr>
          <a:xfrm>
            <a:off x="7487850" y="3985797"/>
            <a:ext cx="482225" cy="4377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9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3EE1C7-9327-374D-B006-E3B36BB7C2CE}"/>
              </a:ext>
            </a:extLst>
          </p:cNvPr>
          <p:cNvSpPr/>
          <p:nvPr/>
        </p:nvSpPr>
        <p:spPr>
          <a:xfrm>
            <a:off x="1077033" y="929903"/>
            <a:ext cx="61045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랩에 등록이 완료되면 아래와 같은 가상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머신을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사용할 수 있습니다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1F0C7-6AE9-EC4D-8D46-CE6287181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03" t="22383" r="1021" b="43111"/>
          <a:stretch/>
        </p:blipFill>
        <p:spPr>
          <a:xfrm>
            <a:off x="3913011" y="1818786"/>
            <a:ext cx="4365977" cy="35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4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3223386" y="236545"/>
            <a:ext cx="8698077" cy="1087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kumimoji="1"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29678" y="272451"/>
            <a:ext cx="16290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 머신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접속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04E275-C582-BC46-8236-B416DFF0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678820"/>
            <a:ext cx="3276600" cy="257175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24DFDC-056E-804F-9F3F-9AF8061E1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2" y="2678820"/>
            <a:ext cx="3305175" cy="257175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4C0252-C45A-7941-A0AD-7781320F9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46" y="2707395"/>
            <a:ext cx="3267075" cy="25146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B73780-0C1C-8D49-B18B-E78251693CA9}"/>
              </a:ext>
            </a:extLst>
          </p:cNvPr>
          <p:cNvSpPr/>
          <p:nvPr/>
        </p:nvSpPr>
        <p:spPr>
          <a:xfrm>
            <a:off x="512868" y="4770001"/>
            <a:ext cx="1048903" cy="3848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505CA9-ABF2-394B-86F6-43C95D9F31E1}"/>
              </a:ext>
            </a:extLst>
          </p:cNvPr>
          <p:cNvSpPr/>
          <p:nvPr/>
        </p:nvSpPr>
        <p:spPr>
          <a:xfrm>
            <a:off x="4487846" y="4770001"/>
            <a:ext cx="2053448" cy="3848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B86A74-CD34-A54F-ACE2-88DA67A7E9BD}"/>
              </a:ext>
            </a:extLst>
          </p:cNvPr>
          <p:cNvSpPr/>
          <p:nvPr/>
        </p:nvSpPr>
        <p:spPr>
          <a:xfrm>
            <a:off x="8571347" y="4770001"/>
            <a:ext cx="1125103" cy="3848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3">
            <a:extLst>
              <a:ext uri="{FF2B5EF4-FFF2-40B4-BE49-F238E27FC236}">
                <a16:creationId xmlns:a16="http://schemas.microsoft.com/office/drawing/2014/main" id="{23C81E57-BD9A-854E-A2A7-356C225EAF0C}"/>
              </a:ext>
            </a:extLst>
          </p:cNvPr>
          <p:cNvSpPr/>
          <p:nvPr/>
        </p:nvSpPr>
        <p:spPr>
          <a:xfrm>
            <a:off x="3826669" y="3709979"/>
            <a:ext cx="514350" cy="5094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14">
            <a:extLst>
              <a:ext uri="{FF2B5EF4-FFF2-40B4-BE49-F238E27FC236}">
                <a16:creationId xmlns:a16="http://schemas.microsoft.com/office/drawing/2014/main" id="{0663619C-1A20-F149-A2B6-D519F8EE8FD3}"/>
              </a:ext>
            </a:extLst>
          </p:cNvPr>
          <p:cNvSpPr/>
          <p:nvPr/>
        </p:nvSpPr>
        <p:spPr>
          <a:xfrm>
            <a:off x="7884648" y="3709979"/>
            <a:ext cx="514350" cy="5094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132000-FF6B-E947-9A8B-68FCE738EE7F}"/>
              </a:ext>
            </a:extLst>
          </p:cNvPr>
          <p:cNvSpPr/>
          <p:nvPr/>
        </p:nvSpPr>
        <p:spPr>
          <a:xfrm>
            <a:off x="3223386" y="358772"/>
            <a:ext cx="6183103" cy="789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가상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머신의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왼쪽 아래 스위치를 눌러 활성화시키고 기다리면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중지됨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</a:t>
            </a:r>
            <a:r>
              <a:rPr lang="ko-KR" altLang="en-US" sz="16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중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변경되며 가상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머신의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사용이 가능해집니다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98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5AC6AA-A8F4-9E45-953F-257811E3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96" y="2415266"/>
            <a:ext cx="3305175" cy="2571750"/>
          </a:xfrm>
          <a:prstGeom prst="rect">
            <a:avLst/>
          </a:prstGeom>
          <a:ln w="25400">
            <a:solidFill>
              <a:srgbClr val="00206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06295F-C8E5-344D-B780-89F85399BAA5}"/>
              </a:ext>
            </a:extLst>
          </p:cNvPr>
          <p:cNvSpPr/>
          <p:nvPr/>
        </p:nvSpPr>
        <p:spPr>
          <a:xfrm>
            <a:off x="4531631" y="4563832"/>
            <a:ext cx="284134" cy="25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1CEBB1-770B-1E4A-B316-BDF3F583C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137" y="2415266"/>
            <a:ext cx="3305175" cy="257175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E485D3-E6F0-AA4D-A842-F4A428AEE092}"/>
              </a:ext>
            </a:extLst>
          </p:cNvPr>
          <p:cNvSpPr/>
          <p:nvPr/>
        </p:nvSpPr>
        <p:spPr>
          <a:xfrm>
            <a:off x="7337627" y="4127724"/>
            <a:ext cx="560358" cy="25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9E52AB-7B4C-E84C-B540-1A2149AEFB1B}"/>
              </a:ext>
            </a:extLst>
          </p:cNvPr>
          <p:cNvSpPr/>
          <p:nvPr/>
        </p:nvSpPr>
        <p:spPr>
          <a:xfrm>
            <a:off x="1017927" y="1017818"/>
            <a:ext cx="4063933" cy="702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모니터 모양의 버튼을 누릅니다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가상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머신에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연결하기 위한 코드를 복사합니다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오른쪽 화살표 10">
            <a:extLst>
              <a:ext uri="{FF2B5EF4-FFF2-40B4-BE49-F238E27FC236}">
                <a16:creationId xmlns:a16="http://schemas.microsoft.com/office/drawing/2014/main" id="{59DE416D-F72D-E34F-B1EE-ECA9781A1F08}"/>
              </a:ext>
            </a:extLst>
          </p:cNvPr>
          <p:cNvSpPr/>
          <p:nvPr/>
        </p:nvSpPr>
        <p:spPr>
          <a:xfrm>
            <a:off x="5980779" y="3446425"/>
            <a:ext cx="514350" cy="509433"/>
          </a:xfrm>
          <a:prstGeom prst="rightArrow">
            <a:avLst/>
          </a:prstGeom>
          <a:solidFill>
            <a:srgbClr val="C0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1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4830787" y="2471307"/>
            <a:ext cx="4821107" cy="1415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ko-KR" altLang="en-US" sz="12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애저</a:t>
            </a:r>
            <a:r>
              <a:rPr lang="ko-KR" altLang="en-US" sz="12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랩</a:t>
            </a:r>
            <a:endParaRPr kumimoji="1" lang="ko-Kore-KR" altLang="en-US" sz="12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-221676" y="5737502"/>
            <a:ext cx="5570916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-221675" y="4761139"/>
            <a:ext cx="4821107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102357" y="4770278"/>
            <a:ext cx="42800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대표 </a:t>
            </a:r>
            <a:r>
              <a:rPr kumimoji="1" lang="ko-KR" altLang="en-US" sz="16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kumimoji="1"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서비스 </a:t>
            </a:r>
            <a:r>
              <a:rPr kumimoji="1" lang="ko-KR" altLang="en-US" sz="3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애저</a:t>
            </a:r>
            <a:r>
              <a:rPr kumimoji="1" lang="ko-KR" altLang="en-US" sz="16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</a:t>
            </a:r>
            <a:r>
              <a:rPr kumimoji="1"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소개 하겠습니다</a:t>
            </a:r>
            <a:r>
              <a:rPr kumimoji="1" lang="en-US" altLang="ko-KR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kumimoji="1" lang="en-US" altLang="ko-Kore-KR" sz="16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748503"/>
            <a:ext cx="56533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3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애저</a:t>
            </a:r>
            <a:r>
              <a:rPr kumimoji="1" lang="ko-KR" altLang="en-US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랩</a:t>
            </a:r>
            <a:r>
              <a:rPr kumimoji="1"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살펴보고 가상 환경 접속 방법을 배워봅시다</a:t>
            </a:r>
            <a:r>
              <a:rPr kumimoji="1" lang="en-US" altLang="ko-KR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0226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BB49935-C41A-8C45-9BC3-D537DB28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80" y="2406255"/>
            <a:ext cx="10360543" cy="79678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D7B0F9-6C2E-664B-9BC4-221FBD80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80" y="3648753"/>
            <a:ext cx="5153025" cy="29527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6230B8-1B7C-A64F-AA2F-5D4395376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80" y="4413644"/>
            <a:ext cx="6610350" cy="28575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163619-F536-F949-9F31-2A3C65FD095F}"/>
              </a:ext>
            </a:extLst>
          </p:cNvPr>
          <p:cNvSpPr/>
          <p:nvPr/>
        </p:nvSpPr>
        <p:spPr>
          <a:xfrm>
            <a:off x="1043981" y="1484820"/>
            <a:ext cx="83147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이전에 복사했던 링크에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–L 8888:localhost:8888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추가한 후 암호를 입력하여 가상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머신에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접속합니다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40BE0-9151-2540-BDB9-DDE5437D1F53}"/>
              </a:ext>
            </a:extLst>
          </p:cNvPr>
          <p:cNvSpPr/>
          <p:nvPr/>
        </p:nvSpPr>
        <p:spPr>
          <a:xfrm>
            <a:off x="2358429" y="3017132"/>
            <a:ext cx="8836545" cy="1620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844B51-82B1-3E4D-A5B1-A1968C20149B}"/>
              </a:ext>
            </a:extLst>
          </p:cNvPr>
          <p:cNvSpPr/>
          <p:nvPr/>
        </p:nvSpPr>
        <p:spPr>
          <a:xfrm>
            <a:off x="4670348" y="3786866"/>
            <a:ext cx="400051" cy="1571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CFC9CD-D0E3-214F-B36E-A98C04F5453D}"/>
              </a:ext>
            </a:extLst>
          </p:cNvPr>
          <p:cNvSpPr/>
          <p:nvPr/>
        </p:nvSpPr>
        <p:spPr>
          <a:xfrm>
            <a:off x="6889674" y="4413645"/>
            <a:ext cx="764658" cy="1583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BF4CC-D581-814B-B207-B0D53866C1EA}"/>
              </a:ext>
            </a:extLst>
          </p:cNvPr>
          <p:cNvSpPr txBox="1"/>
          <p:nvPr/>
        </p:nvSpPr>
        <p:spPr>
          <a:xfrm>
            <a:off x="3742857" y="2140361"/>
            <a:ext cx="6112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로컬</a:t>
            </a:r>
            <a:r>
              <a:rPr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cmd</a:t>
            </a:r>
            <a:r>
              <a:rPr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창에 아까 복사한 명령어 </a:t>
            </a:r>
            <a:r>
              <a:rPr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2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ssh</a:t>
            </a:r>
            <a:r>
              <a:rPr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–L 8888:localhost:8888 –p 60818 </a:t>
            </a:r>
            <a:r>
              <a:rPr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토큰 </a:t>
            </a:r>
            <a:r>
              <a:rPr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C119185-4A6C-274F-B369-B7FD568FC795}"/>
              </a:ext>
            </a:extLst>
          </p:cNvPr>
          <p:cNvCxnSpPr>
            <a:stCxn id="13" idx="0"/>
            <a:endCxn id="16" idx="2"/>
          </p:cNvCxnSpPr>
          <p:nvPr/>
        </p:nvCxnSpPr>
        <p:spPr>
          <a:xfrm flipV="1">
            <a:off x="6776702" y="2417360"/>
            <a:ext cx="22505" cy="599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9DB011-52BD-2B4B-B36B-60872DB01678}"/>
              </a:ext>
            </a:extLst>
          </p:cNvPr>
          <p:cNvSpPr txBox="1"/>
          <p:nvPr/>
        </p:nvSpPr>
        <p:spPr>
          <a:xfrm>
            <a:off x="4150079" y="3233864"/>
            <a:ext cx="1465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접속여부 </a:t>
            </a:r>
            <a:r>
              <a:rPr lang="en-US" altLang="ko-KR" sz="120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yes </a:t>
            </a:r>
            <a:r>
              <a:rPr lang="ko-KR" altLang="en-US" sz="120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</a:t>
            </a:r>
            <a:endParaRPr lang="ko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F5EE2-59F9-5D4C-B80A-4A304F5AE892}"/>
              </a:ext>
            </a:extLst>
          </p:cNvPr>
          <p:cNvSpPr txBox="1"/>
          <p:nvPr/>
        </p:nvSpPr>
        <p:spPr>
          <a:xfrm>
            <a:off x="6224251" y="3901837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교사에게 받은 랩 암호 입력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C316CC-0E1E-EC47-AC3A-76A7B0EE7A68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flipV="1">
            <a:off x="4870374" y="3510863"/>
            <a:ext cx="12310" cy="2760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226CED-0F04-D449-A979-189E18B28EC9}"/>
              </a:ext>
            </a:extLst>
          </p:cNvPr>
          <p:cNvCxnSpPr>
            <a:stCxn id="15" idx="0"/>
            <a:endCxn id="19" idx="2"/>
          </p:cNvCxnSpPr>
          <p:nvPr/>
        </p:nvCxnSpPr>
        <p:spPr>
          <a:xfrm flipH="1" flipV="1">
            <a:off x="7253540" y="4178836"/>
            <a:ext cx="18463" cy="2348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62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D5A6940-AF55-DA45-A7C3-0E7771F2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4859647"/>
            <a:ext cx="4829175" cy="5334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8612B90-3DC6-444D-BEBA-E9A241B6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792597"/>
            <a:ext cx="9982200" cy="306705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CBF1CD-B739-BF47-8F5D-B08ABDBFB0F2}"/>
              </a:ext>
            </a:extLst>
          </p:cNvPr>
          <p:cNvSpPr/>
          <p:nvPr/>
        </p:nvSpPr>
        <p:spPr>
          <a:xfrm>
            <a:off x="1104900" y="1200967"/>
            <a:ext cx="4937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가상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머신에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접속이 완료되면 아래와 같은 화면이 출력됩니다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17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3223386" y="236545"/>
            <a:ext cx="8698077" cy="1087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kumimoji="1"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42115" y="35433"/>
            <a:ext cx="182197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Jupyter</a:t>
            </a:r>
            <a:b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notebook</a:t>
            </a: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접속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132000-FF6B-E947-9A8B-68FCE738EE7F}"/>
              </a:ext>
            </a:extLst>
          </p:cNvPr>
          <p:cNvSpPr/>
          <p:nvPr/>
        </p:nvSpPr>
        <p:spPr>
          <a:xfrm>
            <a:off x="3223386" y="640348"/>
            <a:ext cx="7544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가상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머신에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접속이 완료되면 아래와 같은 과정을 따라 주피터 노트북에 접속합니다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0E0A2F-94DA-4148-92AA-EDCF78E3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60" y="2746718"/>
            <a:ext cx="5219700" cy="27622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F14865-2008-554F-BB50-E747E668F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0" y="3340506"/>
            <a:ext cx="4962525" cy="1905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E0CF06-CD7C-3C4D-8527-AB0B5CA72488}"/>
              </a:ext>
            </a:extLst>
          </p:cNvPr>
          <p:cNvSpPr/>
          <p:nvPr/>
        </p:nvSpPr>
        <p:spPr>
          <a:xfrm>
            <a:off x="834660" y="2157985"/>
            <a:ext cx="741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필요한 패키지가 설치되어 있는 가상 환경을 활성화 시킨 후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jupyter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notebook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접속합니다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6B325AC-C768-0943-AD8F-0FCD6E4D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60" y="3881906"/>
            <a:ext cx="6350518" cy="214312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500E6B-458F-CD47-BD92-6887851F84B3}"/>
              </a:ext>
            </a:extLst>
          </p:cNvPr>
          <p:cNvSpPr/>
          <p:nvPr/>
        </p:nvSpPr>
        <p:spPr>
          <a:xfrm>
            <a:off x="2540570" y="2746718"/>
            <a:ext cx="2149058" cy="1350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D78904-AB39-F645-AD1A-BA8DD7C38A9D}"/>
              </a:ext>
            </a:extLst>
          </p:cNvPr>
          <p:cNvSpPr/>
          <p:nvPr/>
        </p:nvSpPr>
        <p:spPr>
          <a:xfrm>
            <a:off x="3809894" y="3357174"/>
            <a:ext cx="1987291" cy="173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D8CC51-03DA-B54F-B653-C508AA7A486F}"/>
              </a:ext>
            </a:extLst>
          </p:cNvPr>
          <p:cNvSpPr/>
          <p:nvPr/>
        </p:nvSpPr>
        <p:spPr>
          <a:xfrm>
            <a:off x="1498752" y="4232807"/>
            <a:ext cx="3762376" cy="1571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B752FC-9890-EB4D-8B73-2E87BD0AE2CB}"/>
              </a:ext>
            </a:extLst>
          </p:cNvPr>
          <p:cNvSpPr txBox="1"/>
          <p:nvPr/>
        </p:nvSpPr>
        <p:spPr>
          <a:xfrm>
            <a:off x="6741108" y="2675749"/>
            <a:ext cx="2567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Py37_tensorflow </a:t>
            </a:r>
            <a:r>
              <a:rPr lang="ko-KR" altLang="en-US" sz="120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가상환경 활성화</a:t>
            </a:r>
            <a:endParaRPr lang="ko-KR" altLang="en-US" sz="1200" dirty="0">
              <a:solidFill>
                <a:srgbClr val="B7181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BCFDD4-6009-994E-9142-505EA920320C}"/>
              </a:ext>
            </a:extLst>
          </p:cNvPr>
          <p:cNvSpPr txBox="1"/>
          <p:nvPr/>
        </p:nvSpPr>
        <p:spPr>
          <a:xfrm>
            <a:off x="6741108" y="3304416"/>
            <a:ext cx="2881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Jupyter notebook 8888</a:t>
            </a:r>
            <a:r>
              <a:rPr lang="ko-KR" altLang="en-US" sz="120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포트로 접속</a:t>
            </a:r>
            <a:endParaRPr lang="ko-KR" altLang="en-US" sz="1200" dirty="0">
              <a:solidFill>
                <a:srgbClr val="B7181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3B576-2CA8-2244-B260-A86F94AF501C}"/>
              </a:ext>
            </a:extLst>
          </p:cNvPr>
          <p:cNvSpPr txBox="1"/>
          <p:nvPr/>
        </p:nvSpPr>
        <p:spPr>
          <a:xfrm>
            <a:off x="8407983" y="4172887"/>
            <a:ext cx="295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</a:t>
            </a:r>
            <a:r>
              <a:rPr lang="en-US" altLang="ko-KR" sz="120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url</a:t>
            </a:r>
            <a:r>
              <a:rPr lang="ko-KR" altLang="en-US" sz="120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복사하여 인터넷창에 붙여넣기</a:t>
            </a:r>
            <a:endParaRPr lang="ko-KR" altLang="en-US" sz="1200" dirty="0">
              <a:solidFill>
                <a:srgbClr val="B7181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9036BFF-DD17-D34D-9C5C-FD0488E24A35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 flipV="1">
            <a:off x="4689628" y="2814249"/>
            <a:ext cx="205148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12240A3-C5A2-534D-874F-066532C1EE13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 flipV="1">
            <a:off x="5797185" y="3442916"/>
            <a:ext cx="943923" cy="11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3F2C3E0-5C03-BE4C-9FEF-4AC81DB82987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 flipV="1">
            <a:off x="5261128" y="4311387"/>
            <a:ext cx="3146855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95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521056-16A0-5049-90D8-E0371D58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77" y="2383625"/>
            <a:ext cx="5730875" cy="52387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F72ACF-9DC3-2746-B2E1-B88D1B148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77" y="3583775"/>
            <a:ext cx="7232560" cy="168592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507D88-7B34-0544-AE9E-163B1252A28D}"/>
              </a:ext>
            </a:extLst>
          </p:cNvPr>
          <p:cNvSpPr/>
          <p:nvPr/>
        </p:nvSpPr>
        <p:spPr>
          <a:xfrm>
            <a:off x="2582948" y="2645562"/>
            <a:ext cx="4908003" cy="2619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6006C-40D0-B047-903F-5C93F36DF527}"/>
              </a:ext>
            </a:extLst>
          </p:cNvPr>
          <p:cNvSpPr txBox="1"/>
          <p:nvPr/>
        </p:nvSpPr>
        <p:spPr>
          <a:xfrm>
            <a:off x="8552350" y="2638031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아까 복사하였던 </a:t>
            </a:r>
            <a:r>
              <a:rPr lang="en-US" altLang="ko-KR" sz="1200" dirty="0" err="1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url</a:t>
            </a:r>
            <a:r>
              <a:rPr lang="en-US" altLang="ko-KR" sz="12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붙여넣기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DA86AC-C5FA-9C4C-B735-7F826D5AFAE5}"/>
              </a:ext>
            </a:extLst>
          </p:cNvPr>
          <p:cNvSpPr/>
          <p:nvPr/>
        </p:nvSpPr>
        <p:spPr>
          <a:xfrm>
            <a:off x="1760077" y="1707147"/>
            <a:ext cx="7287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복사한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url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붙여넣기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하게되면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아래와 같은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jupyter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notebook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환경에 접속할 수 있습니다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32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3223386" y="236545"/>
            <a:ext cx="8698077" cy="1087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kumimoji="1"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43325" y="289479"/>
            <a:ext cx="16289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 머신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종료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132000-FF6B-E947-9A8B-68FCE738EE7F}"/>
              </a:ext>
            </a:extLst>
          </p:cNvPr>
          <p:cNvSpPr/>
          <p:nvPr/>
        </p:nvSpPr>
        <p:spPr>
          <a:xfrm>
            <a:off x="3223386" y="611006"/>
            <a:ext cx="6893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가상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머신을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이용한 이후에는 아래와 같은 과정을 통해 반드시 종료해줍니다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3B9085A-906E-C347-9FC1-2CE440D3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6" y="2843656"/>
            <a:ext cx="3276600" cy="250507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E0A23D6-5D36-B340-838F-DD1E9E3C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879" y="2815081"/>
            <a:ext cx="3276600" cy="256222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B3B275B-46E0-2E4E-AC24-6BFA2EC32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722" y="2838893"/>
            <a:ext cx="3286125" cy="25146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41" name="오른쪽 화살표 11">
            <a:extLst>
              <a:ext uri="{FF2B5EF4-FFF2-40B4-BE49-F238E27FC236}">
                <a16:creationId xmlns:a16="http://schemas.microsoft.com/office/drawing/2014/main" id="{D48FFBFE-8572-2A4F-AE2D-70F5FFE0D44A}"/>
              </a:ext>
            </a:extLst>
          </p:cNvPr>
          <p:cNvSpPr/>
          <p:nvPr/>
        </p:nvSpPr>
        <p:spPr>
          <a:xfrm>
            <a:off x="3807082" y="3841477"/>
            <a:ext cx="514350" cy="5094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12">
            <a:extLst>
              <a:ext uri="{FF2B5EF4-FFF2-40B4-BE49-F238E27FC236}">
                <a16:creationId xmlns:a16="http://schemas.microsoft.com/office/drawing/2014/main" id="{9432D48C-4572-0846-959D-6E24539CDD06}"/>
              </a:ext>
            </a:extLst>
          </p:cNvPr>
          <p:cNvSpPr/>
          <p:nvPr/>
        </p:nvSpPr>
        <p:spPr>
          <a:xfrm>
            <a:off x="7804925" y="3841477"/>
            <a:ext cx="514350" cy="5094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8C53B9-ACC9-AD4B-9040-69102F8BDA72}"/>
              </a:ext>
            </a:extLst>
          </p:cNvPr>
          <p:cNvSpPr/>
          <p:nvPr/>
        </p:nvSpPr>
        <p:spPr>
          <a:xfrm>
            <a:off x="556576" y="4863401"/>
            <a:ext cx="1048903" cy="3848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C572FF-8DF3-3349-8983-78E691B2317A}"/>
              </a:ext>
            </a:extLst>
          </p:cNvPr>
          <p:cNvSpPr/>
          <p:nvPr/>
        </p:nvSpPr>
        <p:spPr>
          <a:xfrm>
            <a:off x="4486558" y="4863401"/>
            <a:ext cx="2053448" cy="3848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366A67-CB97-8648-BE11-FBB538E96067}"/>
              </a:ext>
            </a:extLst>
          </p:cNvPr>
          <p:cNvSpPr/>
          <p:nvPr/>
        </p:nvSpPr>
        <p:spPr>
          <a:xfrm>
            <a:off x="8489397" y="4863401"/>
            <a:ext cx="1125103" cy="3848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6970" y="2722945"/>
            <a:ext cx="9134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애저</a:t>
            </a:r>
            <a:endParaRPr lang="en-US" altLang="ko-KR" sz="5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(Azure)</a:t>
            </a:r>
            <a:endParaRPr lang="ko-KR" altLang="en-US" sz="5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랩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62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69175" y="3260974"/>
            <a:ext cx="6380480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애저는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타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서비스에 비해 저렴한 비용과 신뢰도 높은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마이크로소프트의 매우 광범위한 소프트웨어와의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하이브리드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인프라를 강점으로 세계에서 가장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사랑받는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 입니다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1E1F8E-600D-D64C-A041-64B5052A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53" y="3091574"/>
            <a:ext cx="4092938" cy="1180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E77F06-F323-654A-BBE3-941B5AB3DD7D}"/>
              </a:ext>
            </a:extLst>
          </p:cNvPr>
          <p:cNvSpPr txBox="1"/>
          <p:nvPr/>
        </p:nvSpPr>
        <p:spPr>
          <a:xfrm>
            <a:off x="3460221" y="6157659"/>
            <a:ext cx="53018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kumimoji="1" lang="ko-Kore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마이크로소프트</a:t>
            </a:r>
            <a:r>
              <a:rPr kumimoji="1" lang="ko-KR" altLang="en-US" sz="1400" b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애저 </a:t>
            </a:r>
            <a:r>
              <a:rPr kumimoji="1" lang="en-US" altLang="ko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" altLang="ko-Kore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3"/>
              </a:rPr>
              <a:t>https://azure.microsoft.com/ko-kr/</a:t>
            </a:r>
            <a:r>
              <a:rPr lang="en-US" altLang="ko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kumimoji="1" lang="ko-Kore-KR" altLang="en-US" sz="14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9967" y="43533"/>
            <a:ext cx="150874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서비스</a:t>
            </a: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Azure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AD417-CBD1-6945-9FC9-E0906F7F8116}"/>
              </a:ext>
            </a:extLst>
          </p:cNvPr>
          <p:cNvSpPr/>
          <p:nvPr/>
        </p:nvSpPr>
        <p:spPr>
          <a:xfrm>
            <a:off x="3307492" y="343647"/>
            <a:ext cx="6096000" cy="877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클라우드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컴퓨팅을 제공하는 서비스로는 대표적으로 마이크로소프트의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(Azure)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있습니다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69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CD1B7-43B9-E949-9000-8296F733DA4A}"/>
              </a:ext>
            </a:extLst>
          </p:cNvPr>
          <p:cNvGrpSpPr/>
          <p:nvPr/>
        </p:nvGrpSpPr>
        <p:grpSpPr>
          <a:xfrm>
            <a:off x="1739648" y="1845698"/>
            <a:ext cx="2847814" cy="5012302"/>
            <a:chOff x="14611980" y="2126248"/>
            <a:chExt cx="1543180" cy="2716077"/>
          </a:xfrm>
        </p:grpSpPr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4026E673-233C-2A4D-8CEB-5BBD1C578F58}"/>
                </a:ext>
              </a:extLst>
            </p:cNvPr>
            <p:cNvSpPr/>
            <p:nvPr/>
          </p:nvSpPr>
          <p:spPr>
            <a:xfrm>
              <a:off x="14611980" y="2524583"/>
              <a:ext cx="326541" cy="325973"/>
            </a:xfrm>
            <a:custGeom>
              <a:avLst/>
              <a:gdLst>
                <a:gd name="connsiteX0" fmla="*/ 326542 w 326541"/>
                <a:gd name="connsiteY0" fmla="*/ 162987 h 325973"/>
                <a:gd name="connsiteX1" fmla="*/ 163271 w 326541"/>
                <a:gd name="connsiteY1" fmla="*/ 325974 h 325973"/>
                <a:gd name="connsiteX2" fmla="*/ 0 w 326541"/>
                <a:gd name="connsiteY2" fmla="*/ 162987 h 325973"/>
                <a:gd name="connsiteX3" fmla="*/ 163271 w 326541"/>
                <a:gd name="connsiteY3" fmla="*/ 0 h 325973"/>
                <a:gd name="connsiteX4" fmla="*/ 326542 w 326541"/>
                <a:gd name="connsiteY4" fmla="*/ 162987 h 32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541" h="325973">
                  <a:moveTo>
                    <a:pt x="326542" y="162987"/>
                  </a:moveTo>
                  <a:cubicBezTo>
                    <a:pt x="326542" y="253002"/>
                    <a:pt x="253443" y="325974"/>
                    <a:pt x="163271" y="325974"/>
                  </a:cubicBezTo>
                  <a:cubicBezTo>
                    <a:pt x="73099" y="325974"/>
                    <a:pt x="0" y="253002"/>
                    <a:pt x="0" y="162987"/>
                  </a:cubicBezTo>
                  <a:cubicBezTo>
                    <a:pt x="0" y="72972"/>
                    <a:pt x="73099" y="0"/>
                    <a:pt x="163271" y="0"/>
                  </a:cubicBezTo>
                  <a:cubicBezTo>
                    <a:pt x="253443" y="0"/>
                    <a:pt x="326542" y="72972"/>
                    <a:pt x="326542" y="162987"/>
                  </a:cubicBezTo>
                  <a:close/>
                </a:path>
              </a:pathLst>
            </a:custGeom>
            <a:solidFill>
              <a:srgbClr val="9BC349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sz="2700"/>
            </a:p>
          </p:txBody>
        </p:sp>
        <p:sp>
          <p:nvSpPr>
            <p:cNvPr id="34" name="자유형 33">
              <a:extLst>
                <a:ext uri="{FF2B5EF4-FFF2-40B4-BE49-F238E27FC236}">
                  <a16:creationId xmlns:a16="http://schemas.microsoft.com/office/drawing/2014/main" id="{5B655635-4A33-C043-9C0B-E4AEABEA211D}"/>
                </a:ext>
              </a:extLst>
            </p:cNvPr>
            <p:cNvSpPr/>
            <p:nvPr/>
          </p:nvSpPr>
          <p:spPr>
            <a:xfrm rot="19583998">
              <a:off x="14691114" y="2126248"/>
              <a:ext cx="158881" cy="158605"/>
            </a:xfrm>
            <a:custGeom>
              <a:avLst/>
              <a:gdLst>
                <a:gd name="connsiteX0" fmla="*/ 158882 w 158881"/>
                <a:gd name="connsiteY0" fmla="*/ 79303 h 158605"/>
                <a:gd name="connsiteX1" fmla="*/ 79441 w 158881"/>
                <a:gd name="connsiteY1" fmla="*/ 158605 h 158605"/>
                <a:gd name="connsiteX2" fmla="*/ 0 w 158881"/>
                <a:gd name="connsiteY2" fmla="*/ 79303 h 158605"/>
                <a:gd name="connsiteX3" fmla="*/ 79441 w 158881"/>
                <a:gd name="connsiteY3" fmla="*/ 0 h 158605"/>
                <a:gd name="connsiteX4" fmla="*/ 158882 w 158881"/>
                <a:gd name="connsiteY4" fmla="*/ 79303 h 15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1" h="158605">
                  <a:moveTo>
                    <a:pt x="158882" y="79303"/>
                  </a:moveTo>
                  <a:cubicBezTo>
                    <a:pt x="158882" y="123100"/>
                    <a:pt x="123315" y="158605"/>
                    <a:pt x="79441" y="158605"/>
                  </a:cubicBezTo>
                  <a:cubicBezTo>
                    <a:pt x="35567" y="158605"/>
                    <a:pt x="0" y="123100"/>
                    <a:pt x="0" y="79303"/>
                  </a:cubicBezTo>
                  <a:cubicBezTo>
                    <a:pt x="0" y="35505"/>
                    <a:pt x="35567" y="0"/>
                    <a:pt x="79441" y="0"/>
                  </a:cubicBezTo>
                  <a:cubicBezTo>
                    <a:pt x="123315" y="0"/>
                    <a:pt x="158882" y="35505"/>
                    <a:pt x="158882" y="79303"/>
                  </a:cubicBezTo>
                  <a:close/>
                </a:path>
              </a:pathLst>
            </a:custGeom>
            <a:solidFill>
              <a:srgbClr val="9BC349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sz="2700"/>
            </a:p>
          </p:txBody>
        </p:sp>
        <p:sp>
          <p:nvSpPr>
            <p:cNvPr id="36" name="자유형 35">
              <a:extLst>
                <a:ext uri="{FF2B5EF4-FFF2-40B4-BE49-F238E27FC236}">
                  <a16:creationId xmlns:a16="http://schemas.microsoft.com/office/drawing/2014/main" id="{09965B6F-A364-5E48-816F-D5F3FDF726DA}"/>
                </a:ext>
              </a:extLst>
            </p:cNvPr>
            <p:cNvSpPr/>
            <p:nvPr/>
          </p:nvSpPr>
          <p:spPr>
            <a:xfrm>
              <a:off x="14630837" y="2962276"/>
              <a:ext cx="1524323" cy="1880049"/>
            </a:xfrm>
            <a:custGeom>
              <a:avLst/>
              <a:gdLst>
                <a:gd name="connsiteX0" fmla="*/ 795302 w 1524323"/>
                <a:gd name="connsiteY0" fmla="*/ 1003776 h 1880049"/>
                <a:gd name="connsiteX1" fmla="*/ 561369 w 1524323"/>
                <a:gd name="connsiteY1" fmla="*/ 117426 h 1880049"/>
                <a:gd name="connsiteX2" fmla="*/ 626326 w 1524323"/>
                <a:gd name="connsiteY2" fmla="*/ 39000 h 1880049"/>
                <a:gd name="connsiteX3" fmla="*/ 319096 w 1524323"/>
                <a:gd name="connsiteY3" fmla="*/ 25856 h 1880049"/>
                <a:gd name="connsiteX4" fmla="*/ 55756 w 1524323"/>
                <a:gd name="connsiteY4" fmla="*/ 181394 h 1880049"/>
                <a:gd name="connsiteX5" fmla="*/ 153631 w 1524323"/>
                <a:gd name="connsiteY5" fmla="*/ 219950 h 1880049"/>
                <a:gd name="connsiteX6" fmla="*/ 388443 w 1524323"/>
                <a:gd name="connsiteY6" fmla="*/ 1102357 h 1880049"/>
                <a:gd name="connsiteX7" fmla="*/ 9672 w 1524323"/>
                <a:gd name="connsiteY7" fmla="*/ 1880049 h 1880049"/>
                <a:gd name="connsiteX8" fmla="*/ 165920 w 1524323"/>
                <a:gd name="connsiteY8" fmla="*/ 1880049 h 1880049"/>
                <a:gd name="connsiteX9" fmla="*/ 511773 w 1524323"/>
                <a:gd name="connsiteY9" fmla="*/ 1200938 h 1880049"/>
                <a:gd name="connsiteX10" fmla="*/ 369131 w 1524323"/>
                <a:gd name="connsiteY10" fmla="*/ 687442 h 1880049"/>
                <a:gd name="connsiteX11" fmla="*/ 508261 w 1524323"/>
                <a:gd name="connsiteY11" fmla="*/ 616902 h 1880049"/>
                <a:gd name="connsiteX12" fmla="*/ 560053 w 1524323"/>
                <a:gd name="connsiteY12" fmla="*/ 366726 h 1880049"/>
                <a:gd name="connsiteX13" fmla="*/ 761946 w 1524323"/>
                <a:gd name="connsiteY13" fmla="*/ 1146609 h 1880049"/>
                <a:gd name="connsiteX14" fmla="*/ 1370964 w 1524323"/>
                <a:gd name="connsiteY14" fmla="*/ 1754917 h 1880049"/>
                <a:gd name="connsiteX15" fmla="*/ 1357971 w 1524323"/>
                <a:gd name="connsiteY15" fmla="*/ 1879611 h 1880049"/>
                <a:gd name="connsiteX16" fmla="*/ 1514220 w 1524323"/>
                <a:gd name="connsiteY16" fmla="*/ 1879611 h 1880049"/>
                <a:gd name="connsiteX17" fmla="*/ 890939 w 1524323"/>
                <a:gd name="connsiteY17" fmla="*/ 1012837 h 1880049"/>
                <a:gd name="connsiteX18" fmla="*/ 795302 w 1524323"/>
                <a:gd name="connsiteY18" fmla="*/ 1003338 h 188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323" h="1880049">
                  <a:moveTo>
                    <a:pt x="795302" y="1003776"/>
                  </a:moveTo>
                  <a:lnTo>
                    <a:pt x="561369" y="117426"/>
                  </a:lnTo>
                  <a:cubicBezTo>
                    <a:pt x="605259" y="89823"/>
                    <a:pt x="632032" y="61783"/>
                    <a:pt x="626326" y="39000"/>
                  </a:cubicBezTo>
                  <a:cubicBezTo>
                    <a:pt x="614476" y="-7443"/>
                    <a:pt x="477977" y="-13139"/>
                    <a:pt x="319096" y="25856"/>
                  </a:cubicBezTo>
                  <a:cubicBezTo>
                    <a:pt x="160214" y="64850"/>
                    <a:pt x="44783" y="134951"/>
                    <a:pt x="55756" y="181394"/>
                  </a:cubicBezTo>
                  <a:cubicBezTo>
                    <a:pt x="61462" y="204615"/>
                    <a:pt x="99646" y="217759"/>
                    <a:pt x="153631" y="219950"/>
                  </a:cubicBezTo>
                  <a:lnTo>
                    <a:pt x="388443" y="1102357"/>
                  </a:lnTo>
                  <a:cubicBezTo>
                    <a:pt x="110531" y="1255924"/>
                    <a:pt x="-40977" y="1567001"/>
                    <a:pt x="9672" y="1880049"/>
                  </a:cubicBezTo>
                  <a:lnTo>
                    <a:pt x="165920" y="1880049"/>
                  </a:lnTo>
                  <a:cubicBezTo>
                    <a:pt x="106932" y="1600650"/>
                    <a:pt x="250891" y="1318008"/>
                    <a:pt x="511773" y="1200938"/>
                  </a:cubicBezTo>
                  <a:cubicBezTo>
                    <a:pt x="511773" y="1200938"/>
                    <a:pt x="360792" y="724683"/>
                    <a:pt x="369131" y="687442"/>
                  </a:cubicBezTo>
                  <a:cubicBezTo>
                    <a:pt x="380981" y="635741"/>
                    <a:pt x="470956" y="650638"/>
                    <a:pt x="508261" y="616902"/>
                  </a:cubicBezTo>
                  <a:cubicBezTo>
                    <a:pt x="552151" y="577031"/>
                    <a:pt x="593408" y="515254"/>
                    <a:pt x="560053" y="366726"/>
                  </a:cubicBezTo>
                  <a:cubicBezTo>
                    <a:pt x="647833" y="699709"/>
                    <a:pt x="717618" y="972669"/>
                    <a:pt x="761946" y="1146609"/>
                  </a:cubicBezTo>
                  <a:cubicBezTo>
                    <a:pt x="1098407" y="1146714"/>
                    <a:pt x="1371052" y="1419086"/>
                    <a:pt x="1370964" y="1754917"/>
                  </a:cubicBezTo>
                  <a:cubicBezTo>
                    <a:pt x="1370921" y="1796803"/>
                    <a:pt x="1366576" y="1838602"/>
                    <a:pt x="1357971" y="1879611"/>
                  </a:cubicBezTo>
                  <a:lnTo>
                    <a:pt x="1514220" y="1879611"/>
                  </a:lnTo>
                  <a:cubicBezTo>
                    <a:pt x="1581855" y="1468420"/>
                    <a:pt x="1302803" y="1080367"/>
                    <a:pt x="890939" y="1012837"/>
                  </a:cubicBezTo>
                  <a:cubicBezTo>
                    <a:pt x="859294" y="1007649"/>
                    <a:pt x="827343" y="1004477"/>
                    <a:pt x="795302" y="1003338"/>
                  </a:cubicBezTo>
                  <a:close/>
                </a:path>
              </a:pathLst>
            </a:custGeom>
            <a:solidFill>
              <a:srgbClr val="FFFFFF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sz="2700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4FA1BC5-DFA5-E545-8442-1443860CAF42}"/>
                </a:ext>
              </a:extLst>
            </p:cNvPr>
            <p:cNvSpPr/>
            <p:nvPr/>
          </p:nvSpPr>
          <p:spPr>
            <a:xfrm>
              <a:off x="14783621" y="3328564"/>
              <a:ext cx="1218356" cy="1513323"/>
            </a:xfrm>
            <a:custGeom>
              <a:avLst/>
              <a:gdLst>
                <a:gd name="connsiteX0" fmla="*/ 1218357 w 1218356"/>
                <a:gd name="connsiteY0" fmla="*/ 1386702 h 1513323"/>
                <a:gd name="connsiteX1" fmla="*/ 609162 w 1218356"/>
                <a:gd name="connsiteY1" fmla="*/ 779883 h 1513323"/>
                <a:gd name="connsiteX2" fmla="*/ 407269 w 1218356"/>
                <a:gd name="connsiteY2" fmla="*/ 0 h 1513323"/>
                <a:gd name="connsiteX3" fmla="*/ 355477 w 1218356"/>
                <a:gd name="connsiteY3" fmla="*/ 250176 h 1513323"/>
                <a:gd name="connsiteX4" fmla="*/ 216347 w 1218356"/>
                <a:gd name="connsiteY4" fmla="*/ 320716 h 1513323"/>
                <a:gd name="connsiteX5" fmla="*/ 358989 w 1218356"/>
                <a:gd name="connsiteY5" fmla="*/ 834212 h 1513323"/>
                <a:gd name="connsiteX6" fmla="*/ 13136 w 1218356"/>
                <a:gd name="connsiteY6" fmla="*/ 1513324 h 1513323"/>
                <a:gd name="connsiteX7" fmla="*/ 1205187 w 1218356"/>
                <a:gd name="connsiteY7" fmla="*/ 1513324 h 1513323"/>
                <a:gd name="connsiteX8" fmla="*/ 1218357 w 1218356"/>
                <a:gd name="connsiteY8" fmla="*/ 1386702 h 151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356" h="1513323">
                  <a:moveTo>
                    <a:pt x="1218357" y="1386702"/>
                  </a:moveTo>
                  <a:cubicBezTo>
                    <a:pt x="1217609" y="1051353"/>
                    <a:pt x="945097" y="779883"/>
                    <a:pt x="609162" y="779883"/>
                  </a:cubicBezTo>
                  <a:cubicBezTo>
                    <a:pt x="565272" y="604629"/>
                    <a:pt x="494609" y="332546"/>
                    <a:pt x="407269" y="0"/>
                  </a:cubicBezTo>
                  <a:cubicBezTo>
                    <a:pt x="440624" y="148528"/>
                    <a:pt x="400246" y="210306"/>
                    <a:pt x="355477" y="250176"/>
                  </a:cubicBezTo>
                  <a:cubicBezTo>
                    <a:pt x="318172" y="283913"/>
                    <a:pt x="228197" y="269016"/>
                    <a:pt x="216347" y="320716"/>
                  </a:cubicBezTo>
                  <a:cubicBezTo>
                    <a:pt x="207568" y="357958"/>
                    <a:pt x="358989" y="834212"/>
                    <a:pt x="358989" y="834212"/>
                  </a:cubicBezTo>
                  <a:cubicBezTo>
                    <a:pt x="98107" y="951282"/>
                    <a:pt x="-45852" y="1233924"/>
                    <a:pt x="13136" y="1513324"/>
                  </a:cubicBezTo>
                  <a:lnTo>
                    <a:pt x="1205187" y="1513324"/>
                  </a:lnTo>
                  <a:cubicBezTo>
                    <a:pt x="1213966" y="1471701"/>
                    <a:pt x="1218399" y="1429245"/>
                    <a:pt x="1218357" y="1386702"/>
                  </a:cubicBezTo>
                  <a:close/>
                </a:path>
              </a:pathLst>
            </a:custGeom>
            <a:solidFill>
              <a:srgbClr val="9BC349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sz="2700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9794D792-25E8-1E4D-A71F-8B0E5B3829E2}"/>
                </a:ext>
              </a:extLst>
            </p:cNvPr>
            <p:cNvSpPr/>
            <p:nvPr/>
          </p:nvSpPr>
          <p:spPr>
            <a:xfrm rot="19583998">
              <a:off x="14890190" y="3208843"/>
              <a:ext cx="158881" cy="158605"/>
            </a:xfrm>
            <a:custGeom>
              <a:avLst/>
              <a:gdLst>
                <a:gd name="connsiteX0" fmla="*/ 158882 w 158881"/>
                <a:gd name="connsiteY0" fmla="*/ 79303 h 158605"/>
                <a:gd name="connsiteX1" fmla="*/ 79441 w 158881"/>
                <a:gd name="connsiteY1" fmla="*/ 158605 h 158605"/>
                <a:gd name="connsiteX2" fmla="*/ 1 w 158881"/>
                <a:gd name="connsiteY2" fmla="*/ 79303 h 158605"/>
                <a:gd name="connsiteX3" fmla="*/ 79441 w 158881"/>
                <a:gd name="connsiteY3" fmla="*/ 0 h 158605"/>
                <a:gd name="connsiteX4" fmla="*/ 158882 w 158881"/>
                <a:gd name="connsiteY4" fmla="*/ 79303 h 15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1" h="158605">
                  <a:moveTo>
                    <a:pt x="158882" y="79303"/>
                  </a:moveTo>
                  <a:cubicBezTo>
                    <a:pt x="158882" y="123100"/>
                    <a:pt x="123315" y="158605"/>
                    <a:pt x="79441" y="158605"/>
                  </a:cubicBezTo>
                  <a:cubicBezTo>
                    <a:pt x="35568" y="158605"/>
                    <a:pt x="1" y="123100"/>
                    <a:pt x="1" y="79303"/>
                  </a:cubicBezTo>
                  <a:cubicBezTo>
                    <a:pt x="1" y="35505"/>
                    <a:pt x="35568" y="0"/>
                    <a:pt x="79441" y="0"/>
                  </a:cubicBezTo>
                  <a:cubicBezTo>
                    <a:pt x="123315" y="0"/>
                    <a:pt x="158882" y="35505"/>
                    <a:pt x="158882" y="79303"/>
                  </a:cubicBezTo>
                  <a:close/>
                </a:path>
              </a:pathLst>
            </a:custGeom>
            <a:solidFill>
              <a:srgbClr val="9BC349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sz="270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243505" y="241982"/>
            <a:ext cx="94331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과학 가상 머신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" altLang="ko-Kore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 Science Virtual Machine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;</a:t>
            </a:r>
            <a:r>
              <a:rPr lang="ko-KR" altLang="en-US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DSVM</a:t>
            </a:r>
            <a:r>
              <a:rPr lang="en" altLang="ko-Kore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데이터 과학에 필요한 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리소스들을 통합적으로 이용하고 관리할 수 있는 </a:t>
            </a:r>
            <a:r>
              <a:rPr lang="en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VM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이미지입니다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과학 가상 머신 이미지에는 데이터 과학을 위한 가상 환경이 미리 설정되어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40520" y="3648977"/>
            <a:ext cx="6378239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우리는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랩에서 데이터 과학 가상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머신을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생성하여 데이터 과학을 </a:t>
            </a:r>
            <a:endParaRPr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수행할 수 있는 환경을 편리하게 구축할 수 있습니다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3657" y="43533"/>
            <a:ext cx="23150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 </a:t>
            </a:r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가상머신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DSVM</a:t>
            </a:r>
          </a:p>
        </p:txBody>
      </p:sp>
    </p:spTree>
    <p:extLst>
      <p:ext uri="{BB962C8B-B14F-4D97-AF65-F5344CB8AC3E}">
        <p14:creationId xmlns:p14="http://schemas.microsoft.com/office/powerpoint/2010/main" val="31792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43505" y="241982"/>
            <a:ext cx="94331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과학 가상 머신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" altLang="ko-Kore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 Science Virtual Machine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;</a:t>
            </a:r>
            <a:r>
              <a:rPr lang="ko-KR" altLang="en-US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DSVM</a:t>
            </a:r>
            <a:r>
              <a:rPr lang="en" altLang="ko-Kore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데이터 과학에 필요한 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리소스들을 통합적으로 이용하고 관리할 수 있는 </a:t>
            </a:r>
            <a:r>
              <a:rPr lang="en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VM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이미지입니다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과학 가상 머신 이미지에는 데이터 과학을 위한 가상 환경이 미리 설정되어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3657" y="43533"/>
            <a:ext cx="23150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과학 </a:t>
            </a:r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가상머신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DSVM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07DD3D-99D2-BE4A-A11B-E902B2B59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2" r="12392"/>
          <a:stretch/>
        </p:blipFill>
        <p:spPr>
          <a:xfrm>
            <a:off x="3111690" y="1934867"/>
            <a:ext cx="5609229" cy="4222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3EABA-74FA-5C45-94FB-658032DDB951}"/>
              </a:ext>
            </a:extLst>
          </p:cNvPr>
          <p:cNvSpPr txBox="1"/>
          <p:nvPr/>
        </p:nvSpPr>
        <p:spPr>
          <a:xfrm>
            <a:off x="6665548" y="6157698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556078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출처</a:t>
            </a:r>
            <a:r>
              <a:rPr kumimoji="1" lang="en-US" altLang="ko-KR" sz="1400" dirty="0">
                <a:solidFill>
                  <a:srgbClr val="556078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</a:t>
            </a:r>
            <a:r>
              <a:rPr kumimoji="1" lang="ko-KR" altLang="en-US" sz="1400" dirty="0">
                <a:solidFill>
                  <a:srgbClr val="556078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556078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Microsoft Azure</a:t>
            </a:r>
            <a:endParaRPr kumimoji="1" lang="ko-Kore-KR" altLang="en-US" sz="1400" dirty="0">
              <a:solidFill>
                <a:srgbClr val="556078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92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94966" y="244899"/>
            <a:ext cx="8457235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본 교재에서는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랩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(Azure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Lab)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이용방법 및 인터페이스를 가장 먼저 익힙니다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랩을 이용하여 가상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머신에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접속해 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python,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tensorflow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등 미리 구현된 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프로그래밍 환경과 라이브러리를 이용할 수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DC4B77-2BB2-DD4D-9B67-DEA0C36E1038}"/>
              </a:ext>
            </a:extLst>
          </p:cNvPr>
          <p:cNvSpPr/>
          <p:nvPr/>
        </p:nvSpPr>
        <p:spPr>
          <a:xfrm>
            <a:off x="2580017" y="3277676"/>
            <a:ext cx="6954382" cy="3280160"/>
          </a:xfrm>
          <a:prstGeom prst="rect">
            <a:avLst/>
          </a:prstGeom>
          <a:noFill/>
          <a:ln>
            <a:solidFill>
              <a:srgbClr val="00245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D3D39-76FB-0C45-869F-89E21A43C4F7}"/>
              </a:ext>
            </a:extLst>
          </p:cNvPr>
          <p:cNvSpPr/>
          <p:nvPr/>
        </p:nvSpPr>
        <p:spPr>
          <a:xfrm>
            <a:off x="6316595" y="2749770"/>
            <a:ext cx="1024353" cy="1034056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27E2D-44B5-704F-B47D-A03298DEC379}"/>
              </a:ext>
            </a:extLst>
          </p:cNvPr>
          <p:cNvSpPr txBox="1"/>
          <p:nvPr/>
        </p:nvSpPr>
        <p:spPr>
          <a:xfrm>
            <a:off x="3790976" y="5816808"/>
            <a:ext cx="1449159" cy="328194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python</a:t>
            </a:r>
            <a:endParaRPr kumimoji="1" lang="ko-Kore-KR" altLang="en-US" sz="1400" dirty="0">
              <a:solidFill>
                <a:schemeClr val="tx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060C5-6281-084B-B1BC-D525DA170754}"/>
              </a:ext>
            </a:extLst>
          </p:cNvPr>
          <p:cNvSpPr txBox="1"/>
          <p:nvPr/>
        </p:nvSpPr>
        <p:spPr>
          <a:xfrm>
            <a:off x="5368541" y="5816806"/>
            <a:ext cx="1520687" cy="344393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kumimoji="1" lang="en-US" altLang="ko-KR" sz="1400" dirty="0" err="1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tensorflow</a:t>
            </a:r>
            <a:endParaRPr kumimoji="1" lang="ko-Kore-KR" altLang="en-US" sz="1400" dirty="0">
              <a:solidFill>
                <a:schemeClr val="tx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DB7BD-9BF9-8D4C-BD7B-9B9C893FB7DB}"/>
              </a:ext>
            </a:extLst>
          </p:cNvPr>
          <p:cNvSpPr txBox="1"/>
          <p:nvPr/>
        </p:nvSpPr>
        <p:spPr>
          <a:xfrm>
            <a:off x="7015191" y="5816807"/>
            <a:ext cx="1449159" cy="328194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kumimoji="1" lang="en-US" altLang="ko-KR" sz="14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endParaRPr kumimoji="1" lang="ko-Kore-KR" altLang="en-US" sz="1400" dirty="0">
              <a:solidFill>
                <a:schemeClr val="tx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16B6C0-42F0-6943-B5BC-333B18F890A6}"/>
              </a:ext>
            </a:extLst>
          </p:cNvPr>
          <p:cNvSpPr txBox="1"/>
          <p:nvPr/>
        </p:nvSpPr>
        <p:spPr>
          <a:xfrm>
            <a:off x="4619624" y="3709794"/>
            <a:ext cx="1449159" cy="328194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kumimoji="1" lang="ko-KR" altLang="en-US" sz="14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랩</a:t>
            </a:r>
            <a:endParaRPr kumimoji="1" lang="ko-Kore-KR" altLang="en-US" sz="1400" dirty="0">
              <a:solidFill>
                <a:schemeClr val="tx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DA5D6E-9DD5-244D-A13B-11655ED9F68A}"/>
              </a:ext>
            </a:extLst>
          </p:cNvPr>
          <p:cNvGrpSpPr/>
          <p:nvPr/>
        </p:nvGrpSpPr>
        <p:grpSpPr>
          <a:xfrm>
            <a:off x="6442972" y="2220843"/>
            <a:ext cx="794176" cy="1397791"/>
            <a:chOff x="14611980" y="2126248"/>
            <a:chExt cx="1543180" cy="2716077"/>
          </a:xfrm>
        </p:grpSpPr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37469AC4-BA3D-2949-ADBA-2FC89550E3B7}"/>
                </a:ext>
              </a:extLst>
            </p:cNvPr>
            <p:cNvSpPr/>
            <p:nvPr/>
          </p:nvSpPr>
          <p:spPr>
            <a:xfrm>
              <a:off x="14611980" y="2524583"/>
              <a:ext cx="326541" cy="325973"/>
            </a:xfrm>
            <a:custGeom>
              <a:avLst/>
              <a:gdLst>
                <a:gd name="connsiteX0" fmla="*/ 326542 w 326541"/>
                <a:gd name="connsiteY0" fmla="*/ 162987 h 325973"/>
                <a:gd name="connsiteX1" fmla="*/ 163271 w 326541"/>
                <a:gd name="connsiteY1" fmla="*/ 325974 h 325973"/>
                <a:gd name="connsiteX2" fmla="*/ 0 w 326541"/>
                <a:gd name="connsiteY2" fmla="*/ 162987 h 325973"/>
                <a:gd name="connsiteX3" fmla="*/ 163271 w 326541"/>
                <a:gd name="connsiteY3" fmla="*/ 0 h 325973"/>
                <a:gd name="connsiteX4" fmla="*/ 326542 w 326541"/>
                <a:gd name="connsiteY4" fmla="*/ 162987 h 32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541" h="325973">
                  <a:moveTo>
                    <a:pt x="326542" y="162987"/>
                  </a:moveTo>
                  <a:cubicBezTo>
                    <a:pt x="326542" y="253002"/>
                    <a:pt x="253443" y="325974"/>
                    <a:pt x="163271" y="325974"/>
                  </a:cubicBezTo>
                  <a:cubicBezTo>
                    <a:pt x="73099" y="325974"/>
                    <a:pt x="0" y="253002"/>
                    <a:pt x="0" y="162987"/>
                  </a:cubicBezTo>
                  <a:cubicBezTo>
                    <a:pt x="0" y="72972"/>
                    <a:pt x="73099" y="0"/>
                    <a:pt x="163271" y="0"/>
                  </a:cubicBezTo>
                  <a:cubicBezTo>
                    <a:pt x="253443" y="0"/>
                    <a:pt x="326542" y="72972"/>
                    <a:pt x="326542" y="162987"/>
                  </a:cubicBezTo>
                  <a:close/>
                </a:path>
              </a:pathLst>
            </a:custGeom>
            <a:solidFill>
              <a:srgbClr val="9BC349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0" name="자유형 19">
              <a:extLst>
                <a:ext uri="{FF2B5EF4-FFF2-40B4-BE49-F238E27FC236}">
                  <a16:creationId xmlns:a16="http://schemas.microsoft.com/office/drawing/2014/main" id="{C81540B7-82BE-5348-B98A-83625B6115A3}"/>
                </a:ext>
              </a:extLst>
            </p:cNvPr>
            <p:cNvSpPr/>
            <p:nvPr/>
          </p:nvSpPr>
          <p:spPr>
            <a:xfrm rot="19583998">
              <a:off x="14691114" y="2126248"/>
              <a:ext cx="158881" cy="158605"/>
            </a:xfrm>
            <a:custGeom>
              <a:avLst/>
              <a:gdLst>
                <a:gd name="connsiteX0" fmla="*/ 158882 w 158881"/>
                <a:gd name="connsiteY0" fmla="*/ 79303 h 158605"/>
                <a:gd name="connsiteX1" fmla="*/ 79441 w 158881"/>
                <a:gd name="connsiteY1" fmla="*/ 158605 h 158605"/>
                <a:gd name="connsiteX2" fmla="*/ 0 w 158881"/>
                <a:gd name="connsiteY2" fmla="*/ 79303 h 158605"/>
                <a:gd name="connsiteX3" fmla="*/ 79441 w 158881"/>
                <a:gd name="connsiteY3" fmla="*/ 0 h 158605"/>
                <a:gd name="connsiteX4" fmla="*/ 158882 w 158881"/>
                <a:gd name="connsiteY4" fmla="*/ 79303 h 15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1" h="158605">
                  <a:moveTo>
                    <a:pt x="158882" y="79303"/>
                  </a:moveTo>
                  <a:cubicBezTo>
                    <a:pt x="158882" y="123100"/>
                    <a:pt x="123315" y="158605"/>
                    <a:pt x="79441" y="158605"/>
                  </a:cubicBezTo>
                  <a:cubicBezTo>
                    <a:pt x="35567" y="158605"/>
                    <a:pt x="0" y="123100"/>
                    <a:pt x="0" y="79303"/>
                  </a:cubicBezTo>
                  <a:cubicBezTo>
                    <a:pt x="0" y="35505"/>
                    <a:pt x="35567" y="0"/>
                    <a:pt x="79441" y="0"/>
                  </a:cubicBezTo>
                  <a:cubicBezTo>
                    <a:pt x="123315" y="0"/>
                    <a:pt x="158882" y="35505"/>
                    <a:pt x="158882" y="79303"/>
                  </a:cubicBezTo>
                  <a:close/>
                </a:path>
              </a:pathLst>
            </a:custGeom>
            <a:solidFill>
              <a:srgbClr val="9BC349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25593CC7-F6A9-504B-A55D-D51D8A4DA792}"/>
                </a:ext>
              </a:extLst>
            </p:cNvPr>
            <p:cNvSpPr/>
            <p:nvPr/>
          </p:nvSpPr>
          <p:spPr>
            <a:xfrm>
              <a:off x="14630837" y="2962276"/>
              <a:ext cx="1524323" cy="1880049"/>
            </a:xfrm>
            <a:custGeom>
              <a:avLst/>
              <a:gdLst>
                <a:gd name="connsiteX0" fmla="*/ 795302 w 1524323"/>
                <a:gd name="connsiteY0" fmla="*/ 1003776 h 1880049"/>
                <a:gd name="connsiteX1" fmla="*/ 561369 w 1524323"/>
                <a:gd name="connsiteY1" fmla="*/ 117426 h 1880049"/>
                <a:gd name="connsiteX2" fmla="*/ 626326 w 1524323"/>
                <a:gd name="connsiteY2" fmla="*/ 39000 h 1880049"/>
                <a:gd name="connsiteX3" fmla="*/ 319096 w 1524323"/>
                <a:gd name="connsiteY3" fmla="*/ 25856 h 1880049"/>
                <a:gd name="connsiteX4" fmla="*/ 55756 w 1524323"/>
                <a:gd name="connsiteY4" fmla="*/ 181394 h 1880049"/>
                <a:gd name="connsiteX5" fmla="*/ 153631 w 1524323"/>
                <a:gd name="connsiteY5" fmla="*/ 219950 h 1880049"/>
                <a:gd name="connsiteX6" fmla="*/ 388443 w 1524323"/>
                <a:gd name="connsiteY6" fmla="*/ 1102357 h 1880049"/>
                <a:gd name="connsiteX7" fmla="*/ 9672 w 1524323"/>
                <a:gd name="connsiteY7" fmla="*/ 1880049 h 1880049"/>
                <a:gd name="connsiteX8" fmla="*/ 165920 w 1524323"/>
                <a:gd name="connsiteY8" fmla="*/ 1880049 h 1880049"/>
                <a:gd name="connsiteX9" fmla="*/ 511773 w 1524323"/>
                <a:gd name="connsiteY9" fmla="*/ 1200938 h 1880049"/>
                <a:gd name="connsiteX10" fmla="*/ 369131 w 1524323"/>
                <a:gd name="connsiteY10" fmla="*/ 687442 h 1880049"/>
                <a:gd name="connsiteX11" fmla="*/ 508261 w 1524323"/>
                <a:gd name="connsiteY11" fmla="*/ 616902 h 1880049"/>
                <a:gd name="connsiteX12" fmla="*/ 560053 w 1524323"/>
                <a:gd name="connsiteY12" fmla="*/ 366726 h 1880049"/>
                <a:gd name="connsiteX13" fmla="*/ 761946 w 1524323"/>
                <a:gd name="connsiteY13" fmla="*/ 1146609 h 1880049"/>
                <a:gd name="connsiteX14" fmla="*/ 1370964 w 1524323"/>
                <a:gd name="connsiteY14" fmla="*/ 1754917 h 1880049"/>
                <a:gd name="connsiteX15" fmla="*/ 1357971 w 1524323"/>
                <a:gd name="connsiteY15" fmla="*/ 1879611 h 1880049"/>
                <a:gd name="connsiteX16" fmla="*/ 1514220 w 1524323"/>
                <a:gd name="connsiteY16" fmla="*/ 1879611 h 1880049"/>
                <a:gd name="connsiteX17" fmla="*/ 890939 w 1524323"/>
                <a:gd name="connsiteY17" fmla="*/ 1012837 h 1880049"/>
                <a:gd name="connsiteX18" fmla="*/ 795302 w 1524323"/>
                <a:gd name="connsiteY18" fmla="*/ 1003338 h 188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323" h="1880049">
                  <a:moveTo>
                    <a:pt x="795302" y="1003776"/>
                  </a:moveTo>
                  <a:lnTo>
                    <a:pt x="561369" y="117426"/>
                  </a:lnTo>
                  <a:cubicBezTo>
                    <a:pt x="605259" y="89823"/>
                    <a:pt x="632032" y="61783"/>
                    <a:pt x="626326" y="39000"/>
                  </a:cubicBezTo>
                  <a:cubicBezTo>
                    <a:pt x="614476" y="-7443"/>
                    <a:pt x="477977" y="-13139"/>
                    <a:pt x="319096" y="25856"/>
                  </a:cubicBezTo>
                  <a:cubicBezTo>
                    <a:pt x="160214" y="64850"/>
                    <a:pt x="44783" y="134951"/>
                    <a:pt x="55756" y="181394"/>
                  </a:cubicBezTo>
                  <a:cubicBezTo>
                    <a:pt x="61462" y="204615"/>
                    <a:pt x="99646" y="217759"/>
                    <a:pt x="153631" y="219950"/>
                  </a:cubicBezTo>
                  <a:lnTo>
                    <a:pt x="388443" y="1102357"/>
                  </a:lnTo>
                  <a:cubicBezTo>
                    <a:pt x="110531" y="1255924"/>
                    <a:pt x="-40977" y="1567001"/>
                    <a:pt x="9672" y="1880049"/>
                  </a:cubicBezTo>
                  <a:lnTo>
                    <a:pt x="165920" y="1880049"/>
                  </a:lnTo>
                  <a:cubicBezTo>
                    <a:pt x="106932" y="1600650"/>
                    <a:pt x="250891" y="1318008"/>
                    <a:pt x="511773" y="1200938"/>
                  </a:cubicBezTo>
                  <a:cubicBezTo>
                    <a:pt x="511773" y="1200938"/>
                    <a:pt x="360792" y="724683"/>
                    <a:pt x="369131" y="687442"/>
                  </a:cubicBezTo>
                  <a:cubicBezTo>
                    <a:pt x="380981" y="635741"/>
                    <a:pt x="470956" y="650638"/>
                    <a:pt x="508261" y="616902"/>
                  </a:cubicBezTo>
                  <a:cubicBezTo>
                    <a:pt x="552151" y="577031"/>
                    <a:pt x="593408" y="515254"/>
                    <a:pt x="560053" y="366726"/>
                  </a:cubicBezTo>
                  <a:cubicBezTo>
                    <a:pt x="647833" y="699709"/>
                    <a:pt x="717618" y="972669"/>
                    <a:pt x="761946" y="1146609"/>
                  </a:cubicBezTo>
                  <a:cubicBezTo>
                    <a:pt x="1098407" y="1146714"/>
                    <a:pt x="1371052" y="1419086"/>
                    <a:pt x="1370964" y="1754917"/>
                  </a:cubicBezTo>
                  <a:cubicBezTo>
                    <a:pt x="1370921" y="1796803"/>
                    <a:pt x="1366576" y="1838602"/>
                    <a:pt x="1357971" y="1879611"/>
                  </a:cubicBezTo>
                  <a:lnTo>
                    <a:pt x="1514220" y="1879611"/>
                  </a:lnTo>
                  <a:cubicBezTo>
                    <a:pt x="1581855" y="1468420"/>
                    <a:pt x="1302803" y="1080367"/>
                    <a:pt x="890939" y="1012837"/>
                  </a:cubicBezTo>
                  <a:cubicBezTo>
                    <a:pt x="859294" y="1007649"/>
                    <a:pt x="827343" y="1004477"/>
                    <a:pt x="795302" y="1003338"/>
                  </a:cubicBezTo>
                  <a:close/>
                </a:path>
              </a:pathLst>
            </a:custGeom>
            <a:solidFill>
              <a:srgbClr val="FFFFFF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D30D4B23-1EC3-9E4E-8B44-19019A8199C0}"/>
                </a:ext>
              </a:extLst>
            </p:cNvPr>
            <p:cNvSpPr/>
            <p:nvPr/>
          </p:nvSpPr>
          <p:spPr>
            <a:xfrm>
              <a:off x="14783621" y="3328564"/>
              <a:ext cx="1218356" cy="1513323"/>
            </a:xfrm>
            <a:custGeom>
              <a:avLst/>
              <a:gdLst>
                <a:gd name="connsiteX0" fmla="*/ 1218357 w 1218356"/>
                <a:gd name="connsiteY0" fmla="*/ 1386702 h 1513323"/>
                <a:gd name="connsiteX1" fmla="*/ 609162 w 1218356"/>
                <a:gd name="connsiteY1" fmla="*/ 779883 h 1513323"/>
                <a:gd name="connsiteX2" fmla="*/ 407269 w 1218356"/>
                <a:gd name="connsiteY2" fmla="*/ 0 h 1513323"/>
                <a:gd name="connsiteX3" fmla="*/ 355477 w 1218356"/>
                <a:gd name="connsiteY3" fmla="*/ 250176 h 1513323"/>
                <a:gd name="connsiteX4" fmla="*/ 216347 w 1218356"/>
                <a:gd name="connsiteY4" fmla="*/ 320716 h 1513323"/>
                <a:gd name="connsiteX5" fmla="*/ 358989 w 1218356"/>
                <a:gd name="connsiteY5" fmla="*/ 834212 h 1513323"/>
                <a:gd name="connsiteX6" fmla="*/ 13136 w 1218356"/>
                <a:gd name="connsiteY6" fmla="*/ 1513324 h 1513323"/>
                <a:gd name="connsiteX7" fmla="*/ 1205187 w 1218356"/>
                <a:gd name="connsiteY7" fmla="*/ 1513324 h 1513323"/>
                <a:gd name="connsiteX8" fmla="*/ 1218357 w 1218356"/>
                <a:gd name="connsiteY8" fmla="*/ 1386702 h 151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8356" h="1513323">
                  <a:moveTo>
                    <a:pt x="1218357" y="1386702"/>
                  </a:moveTo>
                  <a:cubicBezTo>
                    <a:pt x="1217609" y="1051353"/>
                    <a:pt x="945097" y="779883"/>
                    <a:pt x="609162" y="779883"/>
                  </a:cubicBezTo>
                  <a:cubicBezTo>
                    <a:pt x="565272" y="604629"/>
                    <a:pt x="494609" y="332546"/>
                    <a:pt x="407269" y="0"/>
                  </a:cubicBezTo>
                  <a:cubicBezTo>
                    <a:pt x="440624" y="148528"/>
                    <a:pt x="400246" y="210306"/>
                    <a:pt x="355477" y="250176"/>
                  </a:cubicBezTo>
                  <a:cubicBezTo>
                    <a:pt x="318172" y="283913"/>
                    <a:pt x="228197" y="269016"/>
                    <a:pt x="216347" y="320716"/>
                  </a:cubicBezTo>
                  <a:cubicBezTo>
                    <a:pt x="207568" y="357958"/>
                    <a:pt x="358989" y="834212"/>
                    <a:pt x="358989" y="834212"/>
                  </a:cubicBezTo>
                  <a:cubicBezTo>
                    <a:pt x="98107" y="951282"/>
                    <a:pt x="-45852" y="1233924"/>
                    <a:pt x="13136" y="1513324"/>
                  </a:cubicBezTo>
                  <a:lnTo>
                    <a:pt x="1205187" y="1513324"/>
                  </a:lnTo>
                  <a:cubicBezTo>
                    <a:pt x="1213966" y="1471701"/>
                    <a:pt x="1218399" y="1429245"/>
                    <a:pt x="1218357" y="1386702"/>
                  </a:cubicBezTo>
                  <a:close/>
                </a:path>
              </a:pathLst>
            </a:custGeom>
            <a:solidFill>
              <a:srgbClr val="9BC349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2B45F79F-A125-3947-A023-F03D7E7CE7D6}"/>
                </a:ext>
              </a:extLst>
            </p:cNvPr>
            <p:cNvSpPr/>
            <p:nvPr/>
          </p:nvSpPr>
          <p:spPr>
            <a:xfrm rot="19583998">
              <a:off x="14890190" y="3208843"/>
              <a:ext cx="158881" cy="158605"/>
            </a:xfrm>
            <a:custGeom>
              <a:avLst/>
              <a:gdLst>
                <a:gd name="connsiteX0" fmla="*/ 158882 w 158881"/>
                <a:gd name="connsiteY0" fmla="*/ 79303 h 158605"/>
                <a:gd name="connsiteX1" fmla="*/ 79441 w 158881"/>
                <a:gd name="connsiteY1" fmla="*/ 158605 h 158605"/>
                <a:gd name="connsiteX2" fmla="*/ 1 w 158881"/>
                <a:gd name="connsiteY2" fmla="*/ 79303 h 158605"/>
                <a:gd name="connsiteX3" fmla="*/ 79441 w 158881"/>
                <a:gd name="connsiteY3" fmla="*/ 0 h 158605"/>
                <a:gd name="connsiteX4" fmla="*/ 158882 w 158881"/>
                <a:gd name="connsiteY4" fmla="*/ 79303 h 15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1" h="158605">
                  <a:moveTo>
                    <a:pt x="158882" y="79303"/>
                  </a:moveTo>
                  <a:cubicBezTo>
                    <a:pt x="158882" y="123100"/>
                    <a:pt x="123315" y="158605"/>
                    <a:pt x="79441" y="158605"/>
                  </a:cubicBezTo>
                  <a:cubicBezTo>
                    <a:pt x="35568" y="158605"/>
                    <a:pt x="1" y="123100"/>
                    <a:pt x="1" y="79303"/>
                  </a:cubicBezTo>
                  <a:cubicBezTo>
                    <a:pt x="1" y="35505"/>
                    <a:pt x="35568" y="0"/>
                    <a:pt x="79441" y="0"/>
                  </a:cubicBezTo>
                  <a:cubicBezTo>
                    <a:pt x="123315" y="0"/>
                    <a:pt x="158882" y="35505"/>
                    <a:pt x="158882" y="79303"/>
                  </a:cubicBezTo>
                  <a:close/>
                </a:path>
              </a:pathLst>
            </a:custGeom>
            <a:solidFill>
              <a:srgbClr val="9BC349"/>
            </a:solidFill>
            <a:ln w="3648" cap="flat">
              <a:solidFill>
                <a:srgbClr val="0024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F3421BC-2BCA-2A41-A41A-3293868CA11B}"/>
              </a:ext>
            </a:extLst>
          </p:cNvPr>
          <p:cNvSpPr txBox="1"/>
          <p:nvPr/>
        </p:nvSpPr>
        <p:spPr>
          <a:xfrm>
            <a:off x="6164649" y="3709794"/>
            <a:ext cx="1449159" cy="328194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kumimoji="1" lang="en-US" altLang="ko-KR" sz="1400" dirty="0">
                <a:solidFill>
                  <a:schemeClr val="tx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DSVM</a:t>
            </a:r>
            <a:endParaRPr kumimoji="1" lang="ko-Kore-KR" altLang="en-US" sz="1400" dirty="0">
              <a:solidFill>
                <a:schemeClr val="tx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CC1BAE-4BC2-1B42-BC1A-D97EF64735E1}"/>
              </a:ext>
            </a:extLst>
          </p:cNvPr>
          <p:cNvSpPr txBox="1"/>
          <p:nvPr/>
        </p:nvSpPr>
        <p:spPr>
          <a:xfrm>
            <a:off x="4699337" y="1795628"/>
            <a:ext cx="1150905" cy="338554"/>
          </a:xfrm>
          <a:prstGeom prst="rect">
            <a:avLst/>
          </a:prstGeom>
          <a:noFill/>
          <a:ln w="25400">
            <a:solidFill>
              <a:srgbClr val="55607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srgbClr val="0024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이용</a:t>
            </a:r>
            <a:r>
              <a:rPr kumimoji="1" lang="ko-KR" altLang="en-US" sz="1600" dirty="0">
                <a:solidFill>
                  <a:srgbClr val="0024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환경</a:t>
            </a:r>
            <a:endParaRPr kumimoji="1" lang="ko-Kore-KR" altLang="en-US" sz="1600" dirty="0">
              <a:solidFill>
                <a:srgbClr val="00245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784C37-D691-CE4D-A2BE-EE6DCEC6FEAF}"/>
              </a:ext>
            </a:extLst>
          </p:cNvPr>
          <p:cNvSpPr txBox="1"/>
          <p:nvPr/>
        </p:nvSpPr>
        <p:spPr>
          <a:xfrm>
            <a:off x="6003423" y="1795628"/>
            <a:ext cx="1705286" cy="338554"/>
          </a:xfrm>
          <a:prstGeom prst="rect">
            <a:avLst/>
          </a:prstGeom>
          <a:noFill/>
          <a:ln w="25400">
            <a:solidFill>
              <a:srgbClr val="55607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srgbClr val="0024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이용</a:t>
            </a:r>
            <a:r>
              <a:rPr kumimoji="1" lang="ko-KR" altLang="en-US" sz="1600" dirty="0">
                <a:solidFill>
                  <a:srgbClr val="0024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600" dirty="0">
                <a:solidFill>
                  <a:srgbClr val="0024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VM</a:t>
            </a:r>
            <a:r>
              <a:rPr kumimoji="1" lang="ko-KR" altLang="en-US" sz="1600" dirty="0">
                <a:solidFill>
                  <a:srgbClr val="0024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이미지</a:t>
            </a:r>
            <a:endParaRPr kumimoji="1" lang="ko-Kore-KR" altLang="en-US" sz="1600" dirty="0">
              <a:solidFill>
                <a:srgbClr val="00245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3648" y="43533"/>
            <a:ext cx="164506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애저</a:t>
            </a: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랩과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 환경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661D89-4293-7B4A-892B-D4A93568B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3"/>
          <a:stretch/>
        </p:blipFill>
        <p:spPr>
          <a:xfrm>
            <a:off x="4619624" y="2460224"/>
            <a:ext cx="1310688" cy="124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164DC1-A889-1240-88C9-6F3441B2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590" y="4682032"/>
            <a:ext cx="992359" cy="9923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2CCE61-E468-A748-9D6D-3F3E416C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98" y="4610950"/>
            <a:ext cx="995421" cy="106344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E303309-B967-F744-832F-2AF77B89DD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278"/>
          <a:stretch/>
        </p:blipFill>
        <p:spPr>
          <a:xfrm>
            <a:off x="7229672" y="4736648"/>
            <a:ext cx="992359" cy="9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9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26428-0A67-0D41-9AB5-59505B430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127" b="3815"/>
          <a:stretch/>
        </p:blipFill>
        <p:spPr>
          <a:xfrm>
            <a:off x="2384869" y="1543393"/>
            <a:ext cx="1223319" cy="965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DE6D19-4655-3542-A9E2-BD2D75E00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127" b="3815"/>
          <a:stretch/>
        </p:blipFill>
        <p:spPr>
          <a:xfrm>
            <a:off x="4831507" y="1543393"/>
            <a:ext cx="1223319" cy="96502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418FB06-F944-B54A-AABB-E79579F17CE5}"/>
              </a:ext>
            </a:extLst>
          </p:cNvPr>
          <p:cNvSpPr/>
          <p:nvPr/>
        </p:nvSpPr>
        <p:spPr>
          <a:xfrm>
            <a:off x="2038880" y="1099752"/>
            <a:ext cx="4361935" cy="2669060"/>
          </a:xfrm>
          <a:prstGeom prst="roundRect">
            <a:avLst>
              <a:gd name="adj" fmla="val 5597"/>
            </a:avLst>
          </a:prstGeom>
          <a:noFill/>
          <a:ln w="25400">
            <a:solidFill>
              <a:srgbClr val="5560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65BCD-F7FE-DB4B-ABE4-8F789A5FB43F}"/>
              </a:ext>
            </a:extLst>
          </p:cNvPr>
          <p:cNvSpPr txBox="1"/>
          <p:nvPr/>
        </p:nvSpPr>
        <p:spPr>
          <a:xfrm>
            <a:off x="2123486" y="1167684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학급의</a:t>
            </a:r>
            <a:r>
              <a:rPr kumimoji="1"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Lab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76D56-C92D-BE48-9AF2-176850BABB74}"/>
              </a:ext>
            </a:extLst>
          </p:cNvPr>
          <p:cNvSpPr txBox="1"/>
          <p:nvPr/>
        </p:nvSpPr>
        <p:spPr>
          <a:xfrm>
            <a:off x="8583813" y="2010316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</a:t>
            </a:r>
            <a:r>
              <a:rPr kumimoji="1"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1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D8FE67-E501-D241-BC18-CB2A3735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112" y="962655"/>
            <a:ext cx="1025611" cy="10256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CEE5A2-BC61-8B4E-AE42-5B045F268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112" y="2508421"/>
            <a:ext cx="1025611" cy="1025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4CA09D-72D2-FA46-921A-F683F86561E3}"/>
              </a:ext>
            </a:extLst>
          </p:cNvPr>
          <p:cNvSpPr txBox="1"/>
          <p:nvPr/>
        </p:nvSpPr>
        <p:spPr>
          <a:xfrm>
            <a:off x="8613347" y="3556082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</a:t>
            </a:r>
            <a:r>
              <a:rPr kumimoji="1"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8C6605-893E-2E4F-B077-691CE1812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201" y="4521371"/>
            <a:ext cx="1025611" cy="10256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F63CA4-756F-9647-B177-D357CD84DE5F}"/>
              </a:ext>
            </a:extLst>
          </p:cNvPr>
          <p:cNvSpPr txBox="1"/>
          <p:nvPr/>
        </p:nvSpPr>
        <p:spPr>
          <a:xfrm>
            <a:off x="8611436" y="556903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</a:t>
            </a:r>
            <a:r>
              <a:rPr kumimoji="1"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D1BE7E-184B-7D44-9CBB-246EB4D303D1}"/>
              </a:ext>
            </a:extLst>
          </p:cNvPr>
          <p:cNvSpPr txBox="1"/>
          <p:nvPr/>
        </p:nvSpPr>
        <p:spPr>
          <a:xfrm>
            <a:off x="8754092" y="405418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…</a:t>
            </a:r>
            <a:endParaRPr kumimoji="1" lang="ko-Kore-KR" altLang="en-US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0B08C-844F-DF4E-A4F6-D216F00569B2}"/>
              </a:ext>
            </a:extLst>
          </p:cNvPr>
          <p:cNvSpPr txBox="1"/>
          <p:nvPr/>
        </p:nvSpPr>
        <p:spPr>
          <a:xfrm>
            <a:off x="1774323" y="6067228"/>
            <a:ext cx="8643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학생들 개개인은 가상머신을 하나씩 부여 받을 수 있고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가상머신은 동일한 환경으로 구성되어 있습니다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028F135-7A15-444F-9A56-797392D39F39}"/>
              </a:ext>
            </a:extLst>
          </p:cNvPr>
          <p:cNvCxnSpPr>
            <a:endCxn id="10" idx="1"/>
          </p:cNvCxnSpPr>
          <p:nvPr/>
        </p:nvCxnSpPr>
        <p:spPr>
          <a:xfrm rot="5400000" flipH="1" flipV="1">
            <a:off x="7225770" y="1840313"/>
            <a:ext cx="1565194" cy="835490"/>
          </a:xfrm>
          <a:prstGeom prst="bentConnector2">
            <a:avLst/>
          </a:prstGeom>
          <a:ln w="25400">
            <a:solidFill>
              <a:srgbClr val="556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DB88A5A-5227-46E3-83CC-6D35B38E4689}"/>
              </a:ext>
            </a:extLst>
          </p:cNvPr>
          <p:cNvCxnSpPr>
            <a:endCxn id="21" idx="1"/>
          </p:cNvCxnSpPr>
          <p:nvPr/>
        </p:nvCxnSpPr>
        <p:spPr>
          <a:xfrm rot="16200000" flipH="1">
            <a:off x="7010650" y="3620626"/>
            <a:ext cx="1993522" cy="833579"/>
          </a:xfrm>
          <a:prstGeom prst="bentConnector2">
            <a:avLst/>
          </a:prstGeom>
          <a:ln w="25400">
            <a:solidFill>
              <a:srgbClr val="556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CC6711-5A1E-4B82-96B5-91A6FF52143B}"/>
              </a:ext>
            </a:extLst>
          </p:cNvPr>
          <p:cNvCxnSpPr/>
          <p:nvPr/>
        </p:nvCxnSpPr>
        <p:spPr>
          <a:xfrm>
            <a:off x="4087258" y="2797394"/>
            <a:ext cx="0" cy="243261"/>
          </a:xfrm>
          <a:prstGeom prst="line">
            <a:avLst/>
          </a:prstGeom>
          <a:ln w="25400">
            <a:solidFill>
              <a:srgbClr val="55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22C87C0-6056-44D0-9310-F892538CF757}"/>
              </a:ext>
            </a:extLst>
          </p:cNvPr>
          <p:cNvCxnSpPr>
            <a:endCxn id="5" idx="2"/>
          </p:cNvCxnSpPr>
          <p:nvPr/>
        </p:nvCxnSpPr>
        <p:spPr>
          <a:xfrm flipV="1">
            <a:off x="4087258" y="2508421"/>
            <a:ext cx="1355909" cy="288973"/>
          </a:xfrm>
          <a:prstGeom prst="bentConnector2">
            <a:avLst/>
          </a:prstGeom>
          <a:ln w="25400">
            <a:solidFill>
              <a:srgbClr val="556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9F37DCD-89F3-4D90-8662-7EACCC74956D}"/>
              </a:ext>
            </a:extLst>
          </p:cNvPr>
          <p:cNvCxnSpPr>
            <a:endCxn id="3" idx="2"/>
          </p:cNvCxnSpPr>
          <p:nvPr/>
        </p:nvCxnSpPr>
        <p:spPr>
          <a:xfrm rot="10800000">
            <a:off x="2996530" y="2508422"/>
            <a:ext cx="1090729" cy="288973"/>
          </a:xfrm>
          <a:prstGeom prst="bentConnector2">
            <a:avLst/>
          </a:prstGeom>
          <a:ln w="25400">
            <a:solidFill>
              <a:srgbClr val="556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D95ABA-7CA3-4C0A-9BE5-1E658DF2AB1F}"/>
              </a:ext>
            </a:extLst>
          </p:cNvPr>
          <p:cNvCxnSpPr/>
          <p:nvPr/>
        </p:nvCxnSpPr>
        <p:spPr>
          <a:xfrm>
            <a:off x="4087258" y="3040655"/>
            <a:ext cx="4142342" cy="0"/>
          </a:xfrm>
          <a:prstGeom prst="straightConnector1">
            <a:avLst/>
          </a:prstGeom>
          <a:ln w="25400">
            <a:solidFill>
              <a:srgbClr val="556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33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6970" y="2998113"/>
            <a:ext cx="91342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계정 생성하기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랩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75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1400" dirty="0" smtClean="0">
            <a:latin typeface="S-Core Dream 4 Regular" panose="020B0203030302020204" pitchFamily="34" charset="-127"/>
            <a:ea typeface="S-Core Dream 4 Regular" panose="020B02030303020202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19701</TotalTime>
  <Words>591</Words>
  <Application>Microsoft Macintosh PowerPoint</Application>
  <PresentationFormat>와이드스크린</PresentationFormat>
  <Paragraphs>101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경기천년제목 Bold</vt:lpstr>
      <vt:lpstr>경기천년제목 Medium</vt:lpstr>
      <vt:lpstr>에스코어 드림 3 Light</vt:lpstr>
      <vt:lpstr>에스코어 드림 5 Medium</vt:lpstr>
      <vt:lpstr>에스코어 드림 7 ExtraBold</vt:lpstr>
      <vt:lpstr>Apple SD Gothic Neo</vt:lpstr>
      <vt:lpstr>S-Core Dream 4 Regular</vt:lpstr>
      <vt:lpstr>S-Core Dream 6 Bold</vt:lpstr>
      <vt:lpstr>S-Core Dream 7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Microsoft Office User</cp:lastModifiedBy>
  <cp:revision>313</cp:revision>
  <dcterms:created xsi:type="dcterms:W3CDTF">2020-07-01T13:16:47Z</dcterms:created>
  <dcterms:modified xsi:type="dcterms:W3CDTF">2021-01-04T04:26:54Z</dcterms:modified>
</cp:coreProperties>
</file>